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62" r:id="rId5"/>
    <p:sldId id="259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588"/>
  </p:normalViewPr>
  <p:slideViewPr>
    <p:cSldViewPr snapToGrid="0">
      <p:cViewPr varScale="1">
        <p:scale>
          <a:sx n="76" d="100"/>
          <a:sy n="76" d="100"/>
        </p:scale>
        <p:origin x="21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7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7E2246-2F66-014B-A1E2-8F68707D775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8BC78C4-0A29-7C44-BD8D-00A50B5DCBBE}">
      <dgm:prSet custT="1"/>
      <dgm:spPr/>
      <dgm:t>
        <a:bodyPr/>
        <a:lstStyle/>
        <a:p>
          <a:r>
            <a:rPr lang="en-FR" sz="2400" dirty="0"/>
            <a:t>Here we can see the influence of the ethnicity on drug uses.</a:t>
          </a:r>
        </a:p>
      </dgm:t>
    </dgm:pt>
    <dgm:pt modelId="{11284790-83C4-7F45-830F-5CF295C35319}" type="parTrans" cxnId="{635ADAE4-5619-BE4D-A90C-248E5884EAFF}">
      <dgm:prSet/>
      <dgm:spPr/>
      <dgm:t>
        <a:bodyPr/>
        <a:lstStyle/>
        <a:p>
          <a:endParaRPr lang="en-GB"/>
        </a:p>
      </dgm:t>
    </dgm:pt>
    <dgm:pt modelId="{2BF998C1-BE58-8D43-972F-9DD9B4D785CD}" type="sibTrans" cxnId="{635ADAE4-5619-BE4D-A90C-248E5884EAFF}">
      <dgm:prSet/>
      <dgm:spPr/>
      <dgm:t>
        <a:bodyPr/>
        <a:lstStyle/>
        <a:p>
          <a:endParaRPr lang="en-GB"/>
        </a:p>
      </dgm:t>
    </dgm:pt>
    <dgm:pt modelId="{9A09BC26-376F-8A4E-830B-B661C417F7A3}">
      <dgm:prSet/>
      <dgm:spPr/>
      <dgm:t>
        <a:bodyPr/>
        <a:lstStyle/>
        <a:p>
          <a:r>
            <a:rPr lang="en-GB" dirty="0"/>
            <a:t>T</a:t>
          </a:r>
          <a:r>
            <a:rPr lang="en-FR" dirty="0"/>
            <a:t>o visalize the proportions between ethnicities, because a huge part of our individuals are white, we need to have the ratio between the users of an ethnicity and the non users</a:t>
          </a:r>
        </a:p>
      </dgm:t>
    </dgm:pt>
    <dgm:pt modelId="{6A6164AB-5747-494B-9D96-8199CBDBFEAA}" type="parTrans" cxnId="{24690EA6-FB65-D941-BEBB-15683EBAC601}">
      <dgm:prSet/>
      <dgm:spPr/>
      <dgm:t>
        <a:bodyPr/>
        <a:lstStyle/>
        <a:p>
          <a:endParaRPr lang="en-GB"/>
        </a:p>
      </dgm:t>
    </dgm:pt>
    <dgm:pt modelId="{54E96894-88C5-714B-88B5-48B54D395DB2}" type="sibTrans" cxnId="{24690EA6-FB65-D941-BEBB-15683EBAC601}">
      <dgm:prSet/>
      <dgm:spPr/>
      <dgm:t>
        <a:bodyPr/>
        <a:lstStyle/>
        <a:p>
          <a:endParaRPr lang="en-GB"/>
        </a:p>
      </dgm:t>
    </dgm:pt>
    <dgm:pt modelId="{218626A5-ADB1-3340-A789-9C28D8C84042}" type="pres">
      <dgm:prSet presAssocID="{387E2246-2F66-014B-A1E2-8F68707D7755}" presName="Name0" presStyleCnt="0">
        <dgm:presLayoutVars>
          <dgm:dir/>
          <dgm:animLvl val="lvl"/>
          <dgm:resizeHandles val="exact"/>
        </dgm:presLayoutVars>
      </dgm:prSet>
      <dgm:spPr/>
    </dgm:pt>
    <dgm:pt modelId="{E77F7FA1-1C3D-B14E-959D-6964D52CBF53}" type="pres">
      <dgm:prSet presAssocID="{48BC78C4-0A29-7C44-BD8D-00A50B5DCBBE}" presName="linNode" presStyleCnt="0"/>
      <dgm:spPr/>
    </dgm:pt>
    <dgm:pt modelId="{1C28F3D7-1408-BE4B-8EE8-586F05971E9D}" type="pres">
      <dgm:prSet presAssocID="{48BC78C4-0A29-7C44-BD8D-00A50B5DCBBE}" presName="parentText" presStyleLbl="node1" presStyleIdx="0" presStyleCnt="2" custScaleX="242414" custScaleY="396760" custLinFactY="-19413" custLinFactNeighborX="-1879" custLinFactNeighborY="-100000">
        <dgm:presLayoutVars>
          <dgm:chMax val="1"/>
          <dgm:bulletEnabled val="1"/>
        </dgm:presLayoutVars>
      </dgm:prSet>
      <dgm:spPr/>
    </dgm:pt>
    <dgm:pt modelId="{00EA5C83-AF96-2F42-B37C-820A461A96DE}" type="pres">
      <dgm:prSet presAssocID="{2BF998C1-BE58-8D43-972F-9DD9B4D785CD}" presName="sp" presStyleCnt="0"/>
      <dgm:spPr/>
    </dgm:pt>
    <dgm:pt modelId="{FBAE31A8-BC08-2C40-842B-6B4C2E188DD2}" type="pres">
      <dgm:prSet presAssocID="{9A09BC26-376F-8A4E-830B-B661C417F7A3}" presName="linNode" presStyleCnt="0"/>
      <dgm:spPr/>
    </dgm:pt>
    <dgm:pt modelId="{EB0CA59C-9850-D649-9647-B8800C3D0414}" type="pres">
      <dgm:prSet presAssocID="{9A09BC26-376F-8A4E-830B-B661C417F7A3}" presName="parentText" presStyleLbl="node1" presStyleIdx="1" presStyleCnt="2" custScaleX="241165" custScaleY="327828">
        <dgm:presLayoutVars>
          <dgm:chMax val="1"/>
          <dgm:bulletEnabled val="1"/>
        </dgm:presLayoutVars>
      </dgm:prSet>
      <dgm:spPr/>
    </dgm:pt>
  </dgm:ptLst>
  <dgm:cxnLst>
    <dgm:cxn modelId="{070B4457-3F36-5A4B-9843-ADA5E9C41856}" type="presOf" srcId="{48BC78C4-0A29-7C44-BD8D-00A50B5DCBBE}" destId="{1C28F3D7-1408-BE4B-8EE8-586F05971E9D}" srcOrd="0" destOrd="0" presId="urn:microsoft.com/office/officeart/2005/8/layout/vList5"/>
    <dgm:cxn modelId="{9707DD6D-301B-3E43-9EC0-46A9B4736E3C}" type="presOf" srcId="{9A09BC26-376F-8A4E-830B-B661C417F7A3}" destId="{EB0CA59C-9850-D649-9647-B8800C3D0414}" srcOrd="0" destOrd="0" presId="urn:microsoft.com/office/officeart/2005/8/layout/vList5"/>
    <dgm:cxn modelId="{24690EA6-FB65-D941-BEBB-15683EBAC601}" srcId="{387E2246-2F66-014B-A1E2-8F68707D7755}" destId="{9A09BC26-376F-8A4E-830B-B661C417F7A3}" srcOrd="1" destOrd="0" parTransId="{6A6164AB-5747-494B-9D96-8199CBDBFEAA}" sibTransId="{54E96894-88C5-714B-88B5-48B54D395DB2}"/>
    <dgm:cxn modelId="{635ADAE4-5619-BE4D-A90C-248E5884EAFF}" srcId="{387E2246-2F66-014B-A1E2-8F68707D7755}" destId="{48BC78C4-0A29-7C44-BD8D-00A50B5DCBBE}" srcOrd="0" destOrd="0" parTransId="{11284790-83C4-7F45-830F-5CF295C35319}" sibTransId="{2BF998C1-BE58-8D43-972F-9DD9B4D785CD}"/>
    <dgm:cxn modelId="{49EE79EF-123B-244A-9C6F-EF1EB108CF2F}" type="presOf" srcId="{387E2246-2F66-014B-A1E2-8F68707D7755}" destId="{218626A5-ADB1-3340-A789-9C28D8C84042}" srcOrd="0" destOrd="0" presId="urn:microsoft.com/office/officeart/2005/8/layout/vList5"/>
    <dgm:cxn modelId="{A5557209-C951-FA4C-AF15-3E6694C2BD66}" type="presParOf" srcId="{218626A5-ADB1-3340-A789-9C28D8C84042}" destId="{E77F7FA1-1C3D-B14E-959D-6964D52CBF53}" srcOrd="0" destOrd="0" presId="urn:microsoft.com/office/officeart/2005/8/layout/vList5"/>
    <dgm:cxn modelId="{447DBFA0-935F-4643-9899-68E19F824138}" type="presParOf" srcId="{E77F7FA1-1C3D-B14E-959D-6964D52CBF53}" destId="{1C28F3D7-1408-BE4B-8EE8-586F05971E9D}" srcOrd="0" destOrd="0" presId="urn:microsoft.com/office/officeart/2005/8/layout/vList5"/>
    <dgm:cxn modelId="{CDCE70A4-007E-ED49-973A-8B77A4091E0D}" type="presParOf" srcId="{218626A5-ADB1-3340-A789-9C28D8C84042}" destId="{00EA5C83-AF96-2F42-B37C-820A461A96DE}" srcOrd="1" destOrd="0" presId="urn:microsoft.com/office/officeart/2005/8/layout/vList5"/>
    <dgm:cxn modelId="{D1D5D491-DFCF-794C-B6F0-573526AD187B}" type="presParOf" srcId="{218626A5-ADB1-3340-A789-9C28D8C84042}" destId="{FBAE31A8-BC08-2C40-842B-6B4C2E188DD2}" srcOrd="2" destOrd="0" presId="urn:microsoft.com/office/officeart/2005/8/layout/vList5"/>
    <dgm:cxn modelId="{14A8EA14-8002-AD4F-9CA5-049FA0200CA5}" type="presParOf" srcId="{FBAE31A8-BC08-2C40-842B-6B4C2E188DD2}" destId="{EB0CA59C-9850-D649-9647-B8800C3D041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7E2246-2F66-014B-A1E2-8F68707D775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8BC78C4-0A29-7C44-BD8D-00A50B5DCBBE}">
      <dgm:prSet custT="1"/>
      <dgm:spPr/>
      <dgm:t>
        <a:bodyPr/>
        <a:lstStyle/>
        <a:p>
          <a:r>
            <a:rPr lang="en-FR" sz="2400" dirty="0"/>
            <a:t>Finnaly I wanted to see the influence of the education about experiencing drugs </a:t>
          </a:r>
        </a:p>
      </dgm:t>
    </dgm:pt>
    <dgm:pt modelId="{11284790-83C4-7F45-830F-5CF295C35319}" type="parTrans" cxnId="{635ADAE4-5619-BE4D-A90C-248E5884EAFF}">
      <dgm:prSet/>
      <dgm:spPr/>
      <dgm:t>
        <a:bodyPr/>
        <a:lstStyle/>
        <a:p>
          <a:endParaRPr lang="en-GB"/>
        </a:p>
      </dgm:t>
    </dgm:pt>
    <dgm:pt modelId="{2BF998C1-BE58-8D43-972F-9DD9B4D785CD}" type="sibTrans" cxnId="{635ADAE4-5619-BE4D-A90C-248E5884EAFF}">
      <dgm:prSet/>
      <dgm:spPr/>
      <dgm:t>
        <a:bodyPr/>
        <a:lstStyle/>
        <a:p>
          <a:endParaRPr lang="en-GB"/>
        </a:p>
      </dgm:t>
    </dgm:pt>
    <dgm:pt modelId="{9A09BC26-376F-8A4E-830B-B661C417F7A3}">
      <dgm:prSet/>
      <dgm:spPr/>
      <dgm:t>
        <a:bodyPr/>
        <a:lstStyle/>
        <a:p>
          <a:r>
            <a:rPr lang="en-FR" dirty="0"/>
            <a:t>Here</a:t>
          </a:r>
          <a:r>
            <a:rPr lang="en-FR" baseline="0" dirty="0"/>
            <a:t> we can see that for most of the drugs , study background is not really determinant about experiencing drugs</a:t>
          </a:r>
          <a:endParaRPr lang="en-FR" dirty="0"/>
        </a:p>
      </dgm:t>
    </dgm:pt>
    <dgm:pt modelId="{6A6164AB-5747-494B-9D96-8199CBDBFEAA}" type="parTrans" cxnId="{24690EA6-FB65-D941-BEBB-15683EBAC601}">
      <dgm:prSet/>
      <dgm:spPr/>
      <dgm:t>
        <a:bodyPr/>
        <a:lstStyle/>
        <a:p>
          <a:endParaRPr lang="en-GB"/>
        </a:p>
      </dgm:t>
    </dgm:pt>
    <dgm:pt modelId="{54E96894-88C5-714B-88B5-48B54D395DB2}" type="sibTrans" cxnId="{24690EA6-FB65-D941-BEBB-15683EBAC601}">
      <dgm:prSet/>
      <dgm:spPr/>
      <dgm:t>
        <a:bodyPr/>
        <a:lstStyle/>
        <a:p>
          <a:endParaRPr lang="en-GB"/>
        </a:p>
      </dgm:t>
    </dgm:pt>
    <dgm:pt modelId="{218626A5-ADB1-3340-A789-9C28D8C84042}" type="pres">
      <dgm:prSet presAssocID="{387E2246-2F66-014B-A1E2-8F68707D7755}" presName="Name0" presStyleCnt="0">
        <dgm:presLayoutVars>
          <dgm:dir/>
          <dgm:animLvl val="lvl"/>
          <dgm:resizeHandles val="exact"/>
        </dgm:presLayoutVars>
      </dgm:prSet>
      <dgm:spPr/>
    </dgm:pt>
    <dgm:pt modelId="{E77F7FA1-1C3D-B14E-959D-6964D52CBF53}" type="pres">
      <dgm:prSet presAssocID="{48BC78C4-0A29-7C44-BD8D-00A50B5DCBBE}" presName="linNode" presStyleCnt="0"/>
      <dgm:spPr/>
    </dgm:pt>
    <dgm:pt modelId="{1C28F3D7-1408-BE4B-8EE8-586F05971E9D}" type="pres">
      <dgm:prSet presAssocID="{48BC78C4-0A29-7C44-BD8D-00A50B5DCBBE}" presName="parentText" presStyleLbl="node1" presStyleIdx="0" presStyleCnt="2" custScaleX="242414" custScaleY="396760" custLinFactY="-19413" custLinFactNeighborX="-1879" custLinFactNeighborY="-100000">
        <dgm:presLayoutVars>
          <dgm:chMax val="1"/>
          <dgm:bulletEnabled val="1"/>
        </dgm:presLayoutVars>
      </dgm:prSet>
      <dgm:spPr/>
    </dgm:pt>
    <dgm:pt modelId="{00EA5C83-AF96-2F42-B37C-820A461A96DE}" type="pres">
      <dgm:prSet presAssocID="{2BF998C1-BE58-8D43-972F-9DD9B4D785CD}" presName="sp" presStyleCnt="0"/>
      <dgm:spPr/>
    </dgm:pt>
    <dgm:pt modelId="{FBAE31A8-BC08-2C40-842B-6B4C2E188DD2}" type="pres">
      <dgm:prSet presAssocID="{9A09BC26-376F-8A4E-830B-B661C417F7A3}" presName="linNode" presStyleCnt="0"/>
      <dgm:spPr/>
    </dgm:pt>
    <dgm:pt modelId="{EB0CA59C-9850-D649-9647-B8800C3D0414}" type="pres">
      <dgm:prSet presAssocID="{9A09BC26-376F-8A4E-830B-B661C417F7A3}" presName="parentText" presStyleLbl="node1" presStyleIdx="1" presStyleCnt="2" custScaleX="241165" custScaleY="327828">
        <dgm:presLayoutVars>
          <dgm:chMax val="1"/>
          <dgm:bulletEnabled val="1"/>
        </dgm:presLayoutVars>
      </dgm:prSet>
      <dgm:spPr/>
    </dgm:pt>
  </dgm:ptLst>
  <dgm:cxnLst>
    <dgm:cxn modelId="{070B4457-3F36-5A4B-9843-ADA5E9C41856}" type="presOf" srcId="{48BC78C4-0A29-7C44-BD8D-00A50B5DCBBE}" destId="{1C28F3D7-1408-BE4B-8EE8-586F05971E9D}" srcOrd="0" destOrd="0" presId="urn:microsoft.com/office/officeart/2005/8/layout/vList5"/>
    <dgm:cxn modelId="{9707DD6D-301B-3E43-9EC0-46A9B4736E3C}" type="presOf" srcId="{9A09BC26-376F-8A4E-830B-B661C417F7A3}" destId="{EB0CA59C-9850-D649-9647-B8800C3D0414}" srcOrd="0" destOrd="0" presId="urn:microsoft.com/office/officeart/2005/8/layout/vList5"/>
    <dgm:cxn modelId="{24690EA6-FB65-D941-BEBB-15683EBAC601}" srcId="{387E2246-2F66-014B-A1E2-8F68707D7755}" destId="{9A09BC26-376F-8A4E-830B-B661C417F7A3}" srcOrd="1" destOrd="0" parTransId="{6A6164AB-5747-494B-9D96-8199CBDBFEAA}" sibTransId="{54E96894-88C5-714B-88B5-48B54D395DB2}"/>
    <dgm:cxn modelId="{635ADAE4-5619-BE4D-A90C-248E5884EAFF}" srcId="{387E2246-2F66-014B-A1E2-8F68707D7755}" destId="{48BC78C4-0A29-7C44-BD8D-00A50B5DCBBE}" srcOrd="0" destOrd="0" parTransId="{11284790-83C4-7F45-830F-5CF295C35319}" sibTransId="{2BF998C1-BE58-8D43-972F-9DD9B4D785CD}"/>
    <dgm:cxn modelId="{49EE79EF-123B-244A-9C6F-EF1EB108CF2F}" type="presOf" srcId="{387E2246-2F66-014B-A1E2-8F68707D7755}" destId="{218626A5-ADB1-3340-A789-9C28D8C84042}" srcOrd="0" destOrd="0" presId="urn:microsoft.com/office/officeart/2005/8/layout/vList5"/>
    <dgm:cxn modelId="{A5557209-C951-FA4C-AF15-3E6694C2BD66}" type="presParOf" srcId="{218626A5-ADB1-3340-A789-9C28D8C84042}" destId="{E77F7FA1-1C3D-B14E-959D-6964D52CBF53}" srcOrd="0" destOrd="0" presId="urn:microsoft.com/office/officeart/2005/8/layout/vList5"/>
    <dgm:cxn modelId="{447DBFA0-935F-4643-9899-68E19F824138}" type="presParOf" srcId="{E77F7FA1-1C3D-B14E-959D-6964D52CBF53}" destId="{1C28F3D7-1408-BE4B-8EE8-586F05971E9D}" srcOrd="0" destOrd="0" presId="urn:microsoft.com/office/officeart/2005/8/layout/vList5"/>
    <dgm:cxn modelId="{CDCE70A4-007E-ED49-973A-8B77A4091E0D}" type="presParOf" srcId="{218626A5-ADB1-3340-A789-9C28D8C84042}" destId="{00EA5C83-AF96-2F42-B37C-820A461A96DE}" srcOrd="1" destOrd="0" presId="urn:microsoft.com/office/officeart/2005/8/layout/vList5"/>
    <dgm:cxn modelId="{D1D5D491-DFCF-794C-B6F0-573526AD187B}" type="presParOf" srcId="{218626A5-ADB1-3340-A789-9C28D8C84042}" destId="{FBAE31A8-BC08-2C40-842B-6B4C2E188DD2}" srcOrd="2" destOrd="0" presId="urn:microsoft.com/office/officeart/2005/8/layout/vList5"/>
    <dgm:cxn modelId="{14A8EA14-8002-AD4F-9CA5-049FA0200CA5}" type="presParOf" srcId="{FBAE31A8-BC08-2C40-842B-6B4C2E188DD2}" destId="{EB0CA59C-9850-D649-9647-B8800C3D041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7E2246-2F66-014B-A1E2-8F68707D775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8BC78C4-0A29-7C44-BD8D-00A50B5DCBBE}">
      <dgm:prSet custT="1"/>
      <dgm:spPr/>
      <dgm:t>
        <a:bodyPr/>
        <a:lstStyle/>
        <a:p>
          <a:r>
            <a:rPr lang="en-FR" sz="2400" dirty="0"/>
            <a:t>To</a:t>
          </a:r>
          <a:r>
            <a:rPr lang="en-FR" sz="2400" baseline="0" dirty="0"/>
            <a:t> end with visualization, we can try to the the influence of gender about taking a drug at least one time .</a:t>
          </a:r>
          <a:endParaRPr lang="en-FR" sz="2400" dirty="0"/>
        </a:p>
      </dgm:t>
    </dgm:pt>
    <dgm:pt modelId="{11284790-83C4-7F45-830F-5CF295C35319}" type="parTrans" cxnId="{635ADAE4-5619-BE4D-A90C-248E5884EAFF}">
      <dgm:prSet/>
      <dgm:spPr/>
      <dgm:t>
        <a:bodyPr/>
        <a:lstStyle/>
        <a:p>
          <a:endParaRPr lang="en-GB"/>
        </a:p>
      </dgm:t>
    </dgm:pt>
    <dgm:pt modelId="{2BF998C1-BE58-8D43-972F-9DD9B4D785CD}" type="sibTrans" cxnId="{635ADAE4-5619-BE4D-A90C-248E5884EAFF}">
      <dgm:prSet/>
      <dgm:spPr/>
      <dgm:t>
        <a:bodyPr/>
        <a:lstStyle/>
        <a:p>
          <a:endParaRPr lang="en-GB"/>
        </a:p>
      </dgm:t>
    </dgm:pt>
    <dgm:pt modelId="{9A09BC26-376F-8A4E-830B-B661C417F7A3}">
      <dgm:prSet/>
      <dgm:spPr/>
      <dgm:t>
        <a:bodyPr/>
        <a:lstStyle/>
        <a:p>
          <a:r>
            <a:rPr lang="en-FR" dirty="0"/>
            <a:t>It</a:t>
          </a:r>
          <a:r>
            <a:rPr lang="en-FR" baseline="0" dirty="0"/>
            <a:t> seems like mens are more likely to try dugs rather the womens.</a:t>
          </a:r>
          <a:endParaRPr lang="en-FR" dirty="0"/>
        </a:p>
      </dgm:t>
    </dgm:pt>
    <dgm:pt modelId="{6A6164AB-5747-494B-9D96-8199CBDBFEAA}" type="parTrans" cxnId="{24690EA6-FB65-D941-BEBB-15683EBAC601}">
      <dgm:prSet/>
      <dgm:spPr/>
      <dgm:t>
        <a:bodyPr/>
        <a:lstStyle/>
        <a:p>
          <a:endParaRPr lang="en-GB"/>
        </a:p>
      </dgm:t>
    </dgm:pt>
    <dgm:pt modelId="{54E96894-88C5-714B-88B5-48B54D395DB2}" type="sibTrans" cxnId="{24690EA6-FB65-D941-BEBB-15683EBAC601}">
      <dgm:prSet/>
      <dgm:spPr/>
      <dgm:t>
        <a:bodyPr/>
        <a:lstStyle/>
        <a:p>
          <a:endParaRPr lang="en-GB"/>
        </a:p>
      </dgm:t>
    </dgm:pt>
    <dgm:pt modelId="{218626A5-ADB1-3340-A789-9C28D8C84042}" type="pres">
      <dgm:prSet presAssocID="{387E2246-2F66-014B-A1E2-8F68707D7755}" presName="Name0" presStyleCnt="0">
        <dgm:presLayoutVars>
          <dgm:dir/>
          <dgm:animLvl val="lvl"/>
          <dgm:resizeHandles val="exact"/>
        </dgm:presLayoutVars>
      </dgm:prSet>
      <dgm:spPr/>
    </dgm:pt>
    <dgm:pt modelId="{E77F7FA1-1C3D-B14E-959D-6964D52CBF53}" type="pres">
      <dgm:prSet presAssocID="{48BC78C4-0A29-7C44-BD8D-00A50B5DCBBE}" presName="linNode" presStyleCnt="0"/>
      <dgm:spPr/>
    </dgm:pt>
    <dgm:pt modelId="{1C28F3D7-1408-BE4B-8EE8-586F05971E9D}" type="pres">
      <dgm:prSet presAssocID="{48BC78C4-0A29-7C44-BD8D-00A50B5DCBBE}" presName="parentText" presStyleLbl="node1" presStyleIdx="0" presStyleCnt="2" custScaleX="242414" custScaleY="396760" custLinFactY="-19413" custLinFactNeighborX="-1879" custLinFactNeighborY="-100000">
        <dgm:presLayoutVars>
          <dgm:chMax val="1"/>
          <dgm:bulletEnabled val="1"/>
        </dgm:presLayoutVars>
      </dgm:prSet>
      <dgm:spPr/>
    </dgm:pt>
    <dgm:pt modelId="{00EA5C83-AF96-2F42-B37C-820A461A96DE}" type="pres">
      <dgm:prSet presAssocID="{2BF998C1-BE58-8D43-972F-9DD9B4D785CD}" presName="sp" presStyleCnt="0"/>
      <dgm:spPr/>
    </dgm:pt>
    <dgm:pt modelId="{FBAE31A8-BC08-2C40-842B-6B4C2E188DD2}" type="pres">
      <dgm:prSet presAssocID="{9A09BC26-376F-8A4E-830B-B661C417F7A3}" presName="linNode" presStyleCnt="0"/>
      <dgm:spPr/>
    </dgm:pt>
    <dgm:pt modelId="{EB0CA59C-9850-D649-9647-B8800C3D0414}" type="pres">
      <dgm:prSet presAssocID="{9A09BC26-376F-8A4E-830B-B661C417F7A3}" presName="parentText" presStyleLbl="node1" presStyleIdx="1" presStyleCnt="2" custScaleX="241165" custScaleY="327828">
        <dgm:presLayoutVars>
          <dgm:chMax val="1"/>
          <dgm:bulletEnabled val="1"/>
        </dgm:presLayoutVars>
      </dgm:prSet>
      <dgm:spPr/>
    </dgm:pt>
  </dgm:ptLst>
  <dgm:cxnLst>
    <dgm:cxn modelId="{070B4457-3F36-5A4B-9843-ADA5E9C41856}" type="presOf" srcId="{48BC78C4-0A29-7C44-BD8D-00A50B5DCBBE}" destId="{1C28F3D7-1408-BE4B-8EE8-586F05971E9D}" srcOrd="0" destOrd="0" presId="urn:microsoft.com/office/officeart/2005/8/layout/vList5"/>
    <dgm:cxn modelId="{9707DD6D-301B-3E43-9EC0-46A9B4736E3C}" type="presOf" srcId="{9A09BC26-376F-8A4E-830B-B661C417F7A3}" destId="{EB0CA59C-9850-D649-9647-B8800C3D0414}" srcOrd="0" destOrd="0" presId="urn:microsoft.com/office/officeart/2005/8/layout/vList5"/>
    <dgm:cxn modelId="{24690EA6-FB65-D941-BEBB-15683EBAC601}" srcId="{387E2246-2F66-014B-A1E2-8F68707D7755}" destId="{9A09BC26-376F-8A4E-830B-B661C417F7A3}" srcOrd="1" destOrd="0" parTransId="{6A6164AB-5747-494B-9D96-8199CBDBFEAA}" sibTransId="{54E96894-88C5-714B-88B5-48B54D395DB2}"/>
    <dgm:cxn modelId="{635ADAE4-5619-BE4D-A90C-248E5884EAFF}" srcId="{387E2246-2F66-014B-A1E2-8F68707D7755}" destId="{48BC78C4-0A29-7C44-BD8D-00A50B5DCBBE}" srcOrd="0" destOrd="0" parTransId="{11284790-83C4-7F45-830F-5CF295C35319}" sibTransId="{2BF998C1-BE58-8D43-972F-9DD9B4D785CD}"/>
    <dgm:cxn modelId="{49EE79EF-123B-244A-9C6F-EF1EB108CF2F}" type="presOf" srcId="{387E2246-2F66-014B-A1E2-8F68707D7755}" destId="{218626A5-ADB1-3340-A789-9C28D8C84042}" srcOrd="0" destOrd="0" presId="urn:microsoft.com/office/officeart/2005/8/layout/vList5"/>
    <dgm:cxn modelId="{A5557209-C951-FA4C-AF15-3E6694C2BD66}" type="presParOf" srcId="{218626A5-ADB1-3340-A789-9C28D8C84042}" destId="{E77F7FA1-1C3D-B14E-959D-6964D52CBF53}" srcOrd="0" destOrd="0" presId="urn:microsoft.com/office/officeart/2005/8/layout/vList5"/>
    <dgm:cxn modelId="{447DBFA0-935F-4643-9899-68E19F824138}" type="presParOf" srcId="{E77F7FA1-1C3D-B14E-959D-6964D52CBF53}" destId="{1C28F3D7-1408-BE4B-8EE8-586F05971E9D}" srcOrd="0" destOrd="0" presId="urn:microsoft.com/office/officeart/2005/8/layout/vList5"/>
    <dgm:cxn modelId="{CDCE70A4-007E-ED49-973A-8B77A4091E0D}" type="presParOf" srcId="{218626A5-ADB1-3340-A789-9C28D8C84042}" destId="{00EA5C83-AF96-2F42-B37C-820A461A96DE}" srcOrd="1" destOrd="0" presId="urn:microsoft.com/office/officeart/2005/8/layout/vList5"/>
    <dgm:cxn modelId="{D1D5D491-DFCF-794C-B6F0-573526AD187B}" type="presParOf" srcId="{218626A5-ADB1-3340-A789-9C28D8C84042}" destId="{FBAE31A8-BC08-2C40-842B-6B4C2E188DD2}" srcOrd="2" destOrd="0" presId="urn:microsoft.com/office/officeart/2005/8/layout/vList5"/>
    <dgm:cxn modelId="{14A8EA14-8002-AD4F-9CA5-049FA0200CA5}" type="presParOf" srcId="{FBAE31A8-BC08-2C40-842B-6B4C2E188DD2}" destId="{EB0CA59C-9850-D649-9647-B8800C3D041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8F3D7-1408-BE4B-8EE8-586F05971E9D}">
      <dsp:nvSpPr>
        <dsp:cNvPr id="0" name=""/>
        <dsp:cNvSpPr/>
      </dsp:nvSpPr>
      <dsp:spPr>
        <a:xfrm>
          <a:off x="310828" y="0"/>
          <a:ext cx="4727446" cy="30180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R" sz="2400" kern="1200" dirty="0"/>
            <a:t>Here we can see the influence of the ethnicity on drug uses.</a:t>
          </a:r>
        </a:p>
      </dsp:txBody>
      <dsp:txXfrm>
        <a:off x="458157" y="147329"/>
        <a:ext cx="4432788" cy="2723385"/>
      </dsp:txXfrm>
    </dsp:sp>
    <dsp:sp modelId="{EB0CA59C-9850-D649-9647-B8800C3D0414}">
      <dsp:nvSpPr>
        <dsp:cNvPr id="0" name=""/>
        <dsp:cNvSpPr/>
      </dsp:nvSpPr>
      <dsp:spPr>
        <a:xfrm>
          <a:off x="347471" y="3058119"/>
          <a:ext cx="4703089" cy="24936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T</a:t>
          </a:r>
          <a:r>
            <a:rPr lang="en-FR" sz="2700" kern="1200" dirty="0"/>
            <a:t>o visalize the proportions between ethnicities, because a huge part of our individuals are white, we need to have the ratio between the users of an ethnicity and the non users</a:t>
          </a:r>
        </a:p>
      </dsp:txBody>
      <dsp:txXfrm>
        <a:off x="469203" y="3179851"/>
        <a:ext cx="4459625" cy="22502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8F3D7-1408-BE4B-8EE8-586F05971E9D}">
      <dsp:nvSpPr>
        <dsp:cNvPr id="0" name=""/>
        <dsp:cNvSpPr/>
      </dsp:nvSpPr>
      <dsp:spPr>
        <a:xfrm>
          <a:off x="310828" y="0"/>
          <a:ext cx="4727446" cy="30180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R" sz="2400" kern="1200" dirty="0"/>
            <a:t>Finnaly I wanted to see the influence of the education about experiencing drugs </a:t>
          </a:r>
        </a:p>
      </dsp:txBody>
      <dsp:txXfrm>
        <a:off x="458157" y="147329"/>
        <a:ext cx="4432788" cy="2723385"/>
      </dsp:txXfrm>
    </dsp:sp>
    <dsp:sp modelId="{EB0CA59C-9850-D649-9647-B8800C3D0414}">
      <dsp:nvSpPr>
        <dsp:cNvPr id="0" name=""/>
        <dsp:cNvSpPr/>
      </dsp:nvSpPr>
      <dsp:spPr>
        <a:xfrm>
          <a:off x="347471" y="3058119"/>
          <a:ext cx="4703089" cy="24936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R" sz="3200" kern="1200" dirty="0"/>
            <a:t>Here</a:t>
          </a:r>
          <a:r>
            <a:rPr lang="en-FR" sz="3200" kern="1200" baseline="0" dirty="0"/>
            <a:t> we can see that for most of the drugs , study background is not really determinant about experiencing drugs</a:t>
          </a:r>
          <a:endParaRPr lang="en-FR" sz="3200" kern="1200" dirty="0"/>
        </a:p>
      </dsp:txBody>
      <dsp:txXfrm>
        <a:off x="469203" y="3179851"/>
        <a:ext cx="4459625" cy="22502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8F3D7-1408-BE4B-8EE8-586F05971E9D}">
      <dsp:nvSpPr>
        <dsp:cNvPr id="0" name=""/>
        <dsp:cNvSpPr/>
      </dsp:nvSpPr>
      <dsp:spPr>
        <a:xfrm>
          <a:off x="310828" y="0"/>
          <a:ext cx="4727446" cy="30180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R" sz="2400" kern="1200" dirty="0"/>
            <a:t>To</a:t>
          </a:r>
          <a:r>
            <a:rPr lang="en-FR" sz="2400" kern="1200" baseline="0" dirty="0"/>
            <a:t> end with visualization, we can try to the the influence of gender about taking a drug at least one time .</a:t>
          </a:r>
          <a:endParaRPr lang="en-FR" sz="2400" kern="1200" dirty="0"/>
        </a:p>
      </dsp:txBody>
      <dsp:txXfrm>
        <a:off x="458157" y="147329"/>
        <a:ext cx="4432788" cy="2723385"/>
      </dsp:txXfrm>
    </dsp:sp>
    <dsp:sp modelId="{EB0CA59C-9850-D649-9647-B8800C3D0414}">
      <dsp:nvSpPr>
        <dsp:cNvPr id="0" name=""/>
        <dsp:cNvSpPr/>
      </dsp:nvSpPr>
      <dsp:spPr>
        <a:xfrm>
          <a:off x="347471" y="3058119"/>
          <a:ext cx="4703089" cy="24936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R" sz="3900" kern="1200" dirty="0"/>
            <a:t>It</a:t>
          </a:r>
          <a:r>
            <a:rPr lang="en-FR" sz="3900" kern="1200" baseline="0" dirty="0"/>
            <a:t> seems like mens are more likely to try dugs rather the womens.</a:t>
          </a:r>
          <a:endParaRPr lang="en-FR" sz="3900" kern="1200" dirty="0"/>
        </a:p>
      </dsp:txBody>
      <dsp:txXfrm>
        <a:off x="469203" y="3179851"/>
        <a:ext cx="4459625" cy="22502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6D36706-7335-4BA4-8FD9-7B09F36682EE}" type="datetime1">
              <a:rPr lang="fr-FR" smtClean="0"/>
              <a:t>09/01/2021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8B8688-7032-443B-A932-E8346A356BA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14365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13EBB54-38A6-49F4-90DA-9F8DEF0B3F9A}" type="datetime1">
              <a:rPr lang="fr-FR" noProof="0" smtClean="0"/>
              <a:t>09/01/2021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7142BC-A7BD-4276-975D-6351998F7C85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471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3078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fr-FR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GB" noProof="0"/>
              <a:t>Click to edit Master subtitle style</a:t>
            </a:r>
            <a:endParaRPr lang="fr-FR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1810CD2-DB40-4160-A805-2458E3453B10}" type="datetime1">
              <a:rPr lang="fr-FR" noProof="0" smtClean="0"/>
              <a:t>09/01/2021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fr-FR" noProof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7C9AF6-F0FA-4B29-B225-10A6D2E76E04}" type="datetime1">
              <a:rPr lang="fr-FR" noProof="0" smtClean="0"/>
              <a:t>09/01/2021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n-GB" noProof="0"/>
              <a:t>Click to edit Master title style</a:t>
            </a:r>
            <a:endParaRPr lang="fr-FR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D5DE422-30B1-4DBB-9BF6-47313FA15AA6}" type="datetime1">
              <a:rPr lang="fr-FR" noProof="0" smtClean="0"/>
              <a:t>09/01/2021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0CF50B-326D-4D5D-9995-86971592E855}" type="datetime1">
              <a:rPr lang="fr-FR" noProof="0" smtClean="0"/>
              <a:t>09/01/2021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37A1046-1B11-4893-9A58-D1B57A1B1661}" type="datetime1">
              <a:rPr lang="fr-FR" noProof="0" smtClean="0"/>
              <a:t>09/01/2021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BA5B4D-41FF-407A-939C-F34A79039518}" type="datetime1">
              <a:rPr lang="fr-FR" noProof="0" smtClean="0"/>
              <a:t>09/01/2021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re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3D7464-D153-4E6E-9964-8A6C15E9C5F0}" type="datetime1">
              <a:rPr lang="fr-FR" noProof="0" smtClean="0"/>
              <a:t>09/01/2021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EC6CB6-1ED9-4830-ADAB-E91D76912BEA}" type="datetime1">
              <a:rPr lang="fr-FR" noProof="0" smtClean="0"/>
              <a:t>09/01/2021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BC3AA5-C6F9-41C8-9B05-8280A857DC7C}" type="datetime1">
              <a:rPr lang="fr-FR" noProof="0" smtClean="0"/>
              <a:t>09/01/2021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EB6F65B-9B90-4F23-8900-DADAC8F56365}" type="datetime1">
              <a:rPr lang="fr-FR" noProof="0" smtClean="0"/>
              <a:t>09/01/2021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fr-FR" noProof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ACD78D-1458-464A-AFFD-D53D02566E5C}" type="datetime1">
              <a:rPr lang="fr-FR" noProof="0" smtClean="0"/>
              <a:t>09/01/2021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itre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7DA8D54C-9CBA-4823-868C-BAD9CE9383A1}" type="datetime1">
              <a:rPr lang="fr-FR" noProof="0" smtClean="0"/>
              <a:t>09/01/2021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 rtl="0"/>
              <a:t>‹#›</a:t>
            </a:fld>
            <a:endParaRPr lang="fr-FR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37" name="Image 36" descr="Représentations numériques d’une carte de circuit avec des nombres et des lignes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9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5"/>
            <a:ext cx="3081576" cy="2085869"/>
          </a:xfrm>
        </p:spPr>
        <p:txBody>
          <a:bodyPr rtlCol="0">
            <a:normAutofit fontScale="90000"/>
          </a:bodyPr>
          <a:lstStyle/>
          <a:p>
            <a:r>
              <a:rPr lang="fr-FR" dirty="0">
                <a:solidFill>
                  <a:srgbClr val="FFFFFF"/>
                </a:solidFill>
              </a:rPr>
              <a:t>Python For Data </a:t>
            </a:r>
            <a:r>
              <a:rPr lang="fr-FR" dirty="0" err="1">
                <a:solidFill>
                  <a:srgbClr val="FFFFFF"/>
                </a:solidFill>
              </a:rPr>
              <a:t>Analysis</a:t>
            </a:r>
            <a:r>
              <a:rPr lang="fr-FR" dirty="0">
                <a:solidFill>
                  <a:srgbClr val="FFFFFF"/>
                </a:solidFill>
              </a:rPr>
              <a:t> Report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4667145"/>
            <a:ext cx="3081576" cy="1733655"/>
          </a:xfrm>
        </p:spPr>
        <p:txBody>
          <a:bodyPr rtlCol="0">
            <a:normAutofit/>
          </a:bodyPr>
          <a:lstStyle/>
          <a:p>
            <a:pPr rtl="0"/>
            <a:r>
              <a:rPr lang="fr-FR" dirty="0" err="1">
                <a:solidFill>
                  <a:srgbClr val="EBEBEB"/>
                </a:solidFill>
              </a:rPr>
              <a:t>VaREZ</a:t>
            </a:r>
            <a:r>
              <a:rPr lang="fr-FR" dirty="0">
                <a:solidFill>
                  <a:srgbClr val="EBEBEB"/>
                </a:solidFill>
              </a:rPr>
              <a:t> </a:t>
            </a:r>
            <a:r>
              <a:rPr lang="fr-FR" dirty="0" err="1">
                <a:solidFill>
                  <a:srgbClr val="EBEBEB"/>
                </a:solidFill>
              </a:rPr>
              <a:t>arthur</a:t>
            </a:r>
            <a:endParaRPr lang="fr-FR" dirty="0">
              <a:solidFill>
                <a:srgbClr val="EBEBEB"/>
              </a:solidFill>
            </a:endParaRPr>
          </a:p>
          <a:p>
            <a:pPr rtl="0"/>
            <a:r>
              <a:rPr lang="fr-FR" dirty="0">
                <a:solidFill>
                  <a:srgbClr val="EBEBEB"/>
                </a:solidFill>
              </a:rPr>
              <a:t>DIA5</a:t>
            </a:r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098341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4C37-11E8-3D42-A086-A73721165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FR" dirty="0"/>
              <a:t>Visualization : INputs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C24BF-7350-AA4E-A2A8-CBE0C6E63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81" y="2380132"/>
            <a:ext cx="5394104" cy="3633047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0B4BC6-99AE-604A-8CB5-8EB64940D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785" y="2445206"/>
            <a:ext cx="5281087" cy="35028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ADAEE4-6FBA-A942-B873-296F2CAF1FA3}"/>
              </a:ext>
            </a:extLst>
          </p:cNvPr>
          <p:cNvSpPr txBox="1"/>
          <p:nvPr/>
        </p:nvSpPr>
        <p:spPr>
          <a:xfrm>
            <a:off x="6749523" y="2010800"/>
            <a:ext cx="441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u="sng" dirty="0"/>
              <a:t>Current residence country distribution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F7DDC8-C512-CF4F-BFF0-354ABC0287BC}"/>
              </a:ext>
            </a:extLst>
          </p:cNvPr>
          <p:cNvSpPr txBox="1"/>
          <p:nvPr/>
        </p:nvSpPr>
        <p:spPr>
          <a:xfrm>
            <a:off x="2139696" y="2010800"/>
            <a:ext cx="477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u="sng" dirty="0"/>
              <a:t>Gender distribution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4595BC3-78AB-E541-A304-FFDB25AD6D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682" y="5948104"/>
            <a:ext cx="11699318" cy="909896"/>
          </a:xfrm>
        </p:spPr>
        <p:txBody>
          <a:bodyPr/>
          <a:lstStyle/>
          <a:p>
            <a:r>
              <a:rPr lang="en-FR" dirty="0"/>
              <a:t>We can see that we have almost the same number of Male and Female.</a:t>
            </a:r>
          </a:p>
          <a:p>
            <a:r>
              <a:rPr lang="en-FR" dirty="0"/>
              <a:t>In this dataset, Americans and English are the most represented.</a:t>
            </a:r>
          </a:p>
        </p:txBody>
      </p:sp>
    </p:spTree>
    <p:extLst>
      <p:ext uri="{BB962C8B-B14F-4D97-AF65-F5344CB8AC3E}">
        <p14:creationId xmlns:p14="http://schemas.microsoft.com/office/powerpoint/2010/main" val="220395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7484B86-9D8B-43E7-B8E6-86584CF76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FR" dirty="0"/>
              <a:t>Visualization : INputs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3DD9E5-DFF1-B047-B706-0F5CBCC2A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3" y="2380826"/>
            <a:ext cx="5422390" cy="354280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6A0C19-3EBC-2F47-8077-9DB39CBB3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583" y="2380825"/>
            <a:ext cx="5273761" cy="35519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9ACF41-C262-9E4D-8BB5-C93D695A4ACD}"/>
              </a:ext>
            </a:extLst>
          </p:cNvPr>
          <p:cNvSpPr txBox="1"/>
          <p:nvPr/>
        </p:nvSpPr>
        <p:spPr>
          <a:xfrm>
            <a:off x="2359152" y="2002310"/>
            <a:ext cx="477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u="sng" dirty="0"/>
              <a:t>Ethnicity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A22E6F-142B-0341-A805-9D10C9A804E2}"/>
              </a:ext>
            </a:extLst>
          </p:cNvPr>
          <p:cNvSpPr txBox="1"/>
          <p:nvPr/>
        </p:nvSpPr>
        <p:spPr>
          <a:xfrm>
            <a:off x="7912608" y="2011492"/>
            <a:ext cx="477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u="sng" dirty="0"/>
              <a:t>Age distribution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1F864B8-EE71-6D4B-9DF2-C926E911E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682" y="5948104"/>
            <a:ext cx="11699318" cy="909896"/>
          </a:xfrm>
        </p:spPr>
        <p:txBody>
          <a:bodyPr/>
          <a:lstStyle/>
          <a:p>
            <a:r>
              <a:rPr lang="en-FR" dirty="0"/>
              <a:t>There’s a huge proportion of white people here.</a:t>
            </a:r>
          </a:p>
          <a:p>
            <a:r>
              <a:rPr lang="en-FR" dirty="0"/>
              <a:t>The older the people are , the less they are represented.</a:t>
            </a:r>
          </a:p>
        </p:txBody>
      </p:sp>
    </p:spTree>
    <p:extLst>
      <p:ext uri="{BB962C8B-B14F-4D97-AF65-F5344CB8AC3E}">
        <p14:creationId xmlns:p14="http://schemas.microsoft.com/office/powerpoint/2010/main" val="4092001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320E2-1723-324A-BC12-B7F2A9127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FR" dirty="0"/>
              <a:t>Visualization : INputs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B1F1D3-AA1A-0B41-A32A-8796DD0A7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365206"/>
            <a:ext cx="11029615" cy="3308883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3784B7-3764-2B48-A257-80D26D3846CC}"/>
              </a:ext>
            </a:extLst>
          </p:cNvPr>
          <p:cNvSpPr/>
          <p:nvPr/>
        </p:nvSpPr>
        <p:spPr>
          <a:xfrm>
            <a:off x="4575775" y="1995874"/>
            <a:ext cx="3040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u="sng" dirty="0"/>
              <a:t>Personnality score ditributions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6E47077-4989-F24E-BCC6-89E3D734FF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682" y="5700896"/>
            <a:ext cx="11699318" cy="909896"/>
          </a:xfrm>
        </p:spPr>
        <p:txBody>
          <a:bodyPr/>
          <a:lstStyle/>
          <a:p>
            <a:r>
              <a:rPr lang="en-FR" dirty="0"/>
              <a:t>Score distributions tend to be Gaussian distributions.</a:t>
            </a:r>
          </a:p>
        </p:txBody>
      </p:sp>
    </p:spTree>
    <p:extLst>
      <p:ext uri="{BB962C8B-B14F-4D97-AF65-F5344CB8AC3E}">
        <p14:creationId xmlns:p14="http://schemas.microsoft.com/office/powerpoint/2010/main" val="3255254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10CA6-8C99-C14A-B459-1985FDB8E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FR" dirty="0"/>
              <a:t>Visualization : INputs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47FCB56-AAC4-A04C-BC94-E84348F96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365206"/>
            <a:ext cx="11029615" cy="3308883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15D7EF-4B98-5046-97AB-0BB483FB4AFF}"/>
              </a:ext>
            </a:extLst>
          </p:cNvPr>
          <p:cNvSpPr/>
          <p:nvPr/>
        </p:nvSpPr>
        <p:spPr>
          <a:xfrm>
            <a:off x="3819478" y="1995874"/>
            <a:ext cx="4641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/>
              <a:t>sensation seeing and impulsiveness</a:t>
            </a:r>
            <a:r>
              <a:rPr lang="en-FR" u="sng" dirty="0"/>
              <a:t> distributions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9A395A8-FC83-3F46-85F3-790749EDA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682" y="5948104"/>
            <a:ext cx="11699318" cy="909896"/>
          </a:xfrm>
        </p:spPr>
        <p:txBody>
          <a:bodyPr/>
          <a:lstStyle/>
          <a:p>
            <a:r>
              <a:rPr lang="en-FR" dirty="0"/>
              <a:t>Here distribution are less like Gaussian distributions, may be it’s because the values are less continous. </a:t>
            </a:r>
          </a:p>
        </p:txBody>
      </p:sp>
    </p:spTree>
    <p:extLst>
      <p:ext uri="{BB962C8B-B14F-4D97-AF65-F5344CB8AC3E}">
        <p14:creationId xmlns:p14="http://schemas.microsoft.com/office/powerpoint/2010/main" val="3117500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A2AAB-BA21-FA49-83D7-60C7D1FC2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Visualization : Drugs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6502B-5BAC-B54F-906B-40FC5C6F7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019" y="1877568"/>
            <a:ext cx="5259869" cy="4980432"/>
          </a:xfrm>
          <a:prstGeom prst="rect">
            <a:avLst/>
          </a:prstGeom>
          <a:noFill/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FD1AE1-05EC-7D43-881D-2A1DAF66DE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FR" dirty="0"/>
              <a:t>Visualisation of the repartion of users classes for each drug.</a:t>
            </a:r>
          </a:p>
          <a:p>
            <a:endParaRPr lang="en-FR" dirty="0"/>
          </a:p>
          <a:p>
            <a:r>
              <a:rPr lang="en-FR" dirty="0"/>
              <a:t>Legal or ”almost legal” (Cannabis) drugs seems to have been a lot experienced </a:t>
            </a:r>
          </a:p>
          <a:p>
            <a:pPr marL="0" indent="0">
              <a:buNone/>
            </a:pP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806740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AE37C70-0E04-4770-BDA2-4F4B85AF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Visualization : Drugs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4E560-67FD-5A45-99FF-36DE12E2B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r>
              <a:rPr lang="en-FR" dirty="0"/>
              <a:t>Proportion of users and not users for each drug</a:t>
            </a:r>
          </a:p>
          <a:p>
            <a:endParaRPr lang="en-FR" dirty="0"/>
          </a:p>
          <a:p>
            <a:r>
              <a:rPr lang="en-FR" dirty="0"/>
              <a:t>We can draw the same conclusion as we did just before, here the proportions are more relevant.</a:t>
            </a:r>
          </a:p>
          <a:p>
            <a:r>
              <a:rPr lang="en-FR" dirty="0"/>
              <a:t>Some drugs like ectasy, mushrooms, LSD, coke have also been experienced at least one time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4F020-7EEC-C241-AFAD-2DE4F877E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417" y="1879248"/>
            <a:ext cx="5014390" cy="48263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409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57493F-0E49-DC47-BA8E-6193A1FBE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64" y="536046"/>
            <a:ext cx="6231338" cy="6169025"/>
          </a:xfrm>
          <a:prstGeom prst="rect">
            <a:avLst/>
          </a:prstGeom>
          <a:noFill/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3223A4E9-DC92-6F42-B580-62CA026592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3999800"/>
              </p:ext>
            </p:extLst>
          </p:nvPr>
        </p:nvGraphicFramePr>
        <p:xfrm>
          <a:off x="372598" y="768096"/>
          <a:ext cx="5422390" cy="5553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9669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563D096-7B1A-2840-B814-107988ABA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379" y="571945"/>
            <a:ext cx="6247113" cy="6169025"/>
          </a:xfrm>
          <a:prstGeom prst="rect">
            <a:avLst/>
          </a:prstGeom>
          <a:noFill/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23F2C46-E1C9-6B4D-9C7E-5C17A38EB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1435087"/>
              </p:ext>
            </p:extLst>
          </p:nvPr>
        </p:nvGraphicFramePr>
        <p:xfrm>
          <a:off x="85989" y="732197"/>
          <a:ext cx="5422390" cy="5553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21095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C33708-791C-2C4F-BD87-AC432DCDF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382" y="688975"/>
            <a:ext cx="6262970" cy="6169025"/>
          </a:xfrm>
          <a:prstGeom prst="rect">
            <a:avLst/>
          </a:prstGeom>
          <a:noFill/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8D11914-1D0F-AD4A-A5A7-FADD1A5B4F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1498345"/>
              </p:ext>
            </p:extLst>
          </p:nvPr>
        </p:nvGraphicFramePr>
        <p:xfrm>
          <a:off x="85989" y="732197"/>
          <a:ext cx="5422390" cy="5553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84086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B2427E7-FE90-43CC-9827-7CF6197EC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Preprocessing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96553A-4DAC-0141-BDA7-30F421112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4275863"/>
            <a:ext cx="11029950" cy="1879981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1853455-95C9-814E-A181-0C741D168E88}"/>
              </a:ext>
            </a:extLst>
          </p:cNvPr>
          <p:cNvSpPr txBox="1">
            <a:spLocks/>
          </p:cNvSpPr>
          <p:nvPr/>
        </p:nvSpPr>
        <p:spPr>
          <a:xfrm>
            <a:off x="580858" y="2036064"/>
            <a:ext cx="11029949" cy="2239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R" dirty="0"/>
              <a:t>To deploy Machine Learning on my dataset, </a:t>
            </a:r>
            <a:r>
              <a:rPr lang="en-GB" dirty="0"/>
              <a:t>I decided to do some transformation on it.</a:t>
            </a:r>
            <a:endParaRPr lang="en-FR" dirty="0"/>
          </a:p>
          <a:p>
            <a:endParaRPr lang="en-FR" dirty="0"/>
          </a:p>
          <a:p>
            <a:r>
              <a:rPr lang="en-FR" dirty="0"/>
              <a:t>Firstly, I transformed the drugs categoricals variable using an Encoder from Scikit Learn to have real values.</a:t>
            </a:r>
          </a:p>
          <a:p>
            <a:endParaRPr lang="en-FR" dirty="0"/>
          </a:p>
          <a:p>
            <a:r>
              <a:rPr lang="en-FR" dirty="0"/>
              <a:t>Secondly, I’ve dropped the ”ID” feature considering it’s was useless.</a:t>
            </a:r>
          </a:p>
        </p:txBody>
      </p:sp>
    </p:spTree>
    <p:extLst>
      <p:ext uri="{BB962C8B-B14F-4D97-AF65-F5344CB8AC3E}">
        <p14:creationId xmlns:p14="http://schemas.microsoft.com/office/powerpoint/2010/main" val="56372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>
            <a:normAutofit/>
          </a:bodyPr>
          <a:lstStyle/>
          <a:p>
            <a:r>
              <a:rPr lang="fr-FR" noProof="1">
                <a:solidFill>
                  <a:srgbClr val="FFFEFF"/>
                </a:solidFill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DB71B0-B82D-EB42-AF30-EE0F4BF3AB22}"/>
              </a:ext>
            </a:extLst>
          </p:cNvPr>
          <p:cNvSpPr txBox="1"/>
          <p:nvPr/>
        </p:nvSpPr>
        <p:spPr>
          <a:xfrm>
            <a:off x="581192" y="2657856"/>
            <a:ext cx="111189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For this project I had to work on a dataset quantifying the drug consumption of the 1885 people.  </a:t>
            </a:r>
          </a:p>
          <a:p>
            <a:endParaRPr lang="en-FR" dirty="0"/>
          </a:p>
          <a:p>
            <a:r>
              <a:rPr lang="en-FR" dirty="0"/>
              <a:t>For each respondent 12 attributes are given : 7 about personnalities mesurement and feelings. Partcipent were asked about theirs habits of 18 drugs. Some are legal, some are not. There’s also a fake drug on this panel.</a:t>
            </a:r>
          </a:p>
          <a:p>
            <a:r>
              <a:rPr lang="en-FR" dirty="0"/>
              <a:t>For those drugs they had to define their consumptions : </a:t>
            </a:r>
            <a:r>
              <a:rPr lang="en-GB" dirty="0"/>
              <a:t>"Never Used", "Used over a Decade Ago", "Used in Last Decade", "Used in Last Year", "Used in Last Month", "Used in Last Week", and "Used in Last Day".</a:t>
            </a:r>
            <a:br>
              <a:rPr lang="en-GB" dirty="0"/>
            </a:br>
            <a:endParaRPr lang="en-GB" dirty="0"/>
          </a:p>
          <a:p>
            <a:r>
              <a:rPr lang="en-GB" dirty="0"/>
              <a:t>All the </a:t>
            </a:r>
            <a:r>
              <a:rPr lang="en-GB" dirty="0" err="1"/>
              <a:t>datas</a:t>
            </a:r>
            <a:r>
              <a:rPr lang="en-GB" dirty="0"/>
              <a:t> are categorical but some could be interpreted as real numbers. 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5C5648-DA29-472E-8C24-EBAF97FF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 dirty="0"/>
              <a:t>Preprocessing</a:t>
            </a:r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1BA9AD6C-B9A2-1F47-95B6-B8A754552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899824"/>
            <a:ext cx="10361422" cy="3678303"/>
          </a:xfr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B354B34-51A2-D041-BC00-715D3D805F6E}"/>
              </a:ext>
            </a:extLst>
          </p:cNvPr>
          <p:cNvSpPr txBox="1">
            <a:spLocks/>
          </p:cNvSpPr>
          <p:nvPr/>
        </p:nvSpPr>
        <p:spPr>
          <a:xfrm>
            <a:off x="581192" y="2215209"/>
            <a:ext cx="11029615" cy="10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R" dirty="0"/>
              <a:t>So here is my dataset after the previous transformations :</a:t>
            </a:r>
          </a:p>
          <a:p>
            <a:endParaRPr lang="en-FR" dirty="0"/>
          </a:p>
          <a:p>
            <a:pPr marL="0" indent="0">
              <a:buNone/>
            </a:pP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68290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21FB-EC3C-4D42-98E5-77FB74DD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Preprocessing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5DFDAD7-3088-9447-9EE7-49F93F934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858" y="3429000"/>
            <a:ext cx="11029950" cy="268238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8984FF-B094-AC40-99BA-DA6BDDBD8979}"/>
              </a:ext>
            </a:extLst>
          </p:cNvPr>
          <p:cNvSpPr txBox="1">
            <a:spLocks/>
          </p:cNvSpPr>
          <p:nvPr/>
        </p:nvSpPr>
        <p:spPr>
          <a:xfrm>
            <a:off x="580857" y="1828801"/>
            <a:ext cx="11029615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R" dirty="0"/>
              <a:t>By displaying the correlation matrix between our variables ( Please check on the notebook) , I’ve decided to predict Cannabis consumption with the following features.</a:t>
            </a:r>
          </a:p>
          <a:p>
            <a:r>
              <a:rPr lang="en-FR" dirty="0"/>
              <a:t>I’ve also split my dataset into a test set and a training set with Scikit Learn.</a:t>
            </a:r>
          </a:p>
          <a:p>
            <a:pPr marL="0" indent="0">
              <a:buNone/>
            </a:pP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022239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52272-A0C0-0D4B-B9D1-5D4622AE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Machine Learning : KNN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36215-E190-1B4E-A426-F8374BCB0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782837"/>
          </a:xfrm>
        </p:spPr>
        <p:txBody>
          <a:bodyPr/>
          <a:lstStyle/>
          <a:p>
            <a:r>
              <a:rPr lang="en-FR" dirty="0"/>
              <a:t>Firstly I’ve tried to predict the 6 classes for the target Cannabis , to see what it can lead to. 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61F6731C-B87A-FC43-B74F-821684F45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7873"/>
            <a:ext cx="12192000" cy="194671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7EF787-D81B-DB4C-B29C-25B83DE8B7E6}"/>
              </a:ext>
            </a:extLst>
          </p:cNvPr>
          <p:cNvSpPr txBox="1">
            <a:spLocks/>
          </p:cNvSpPr>
          <p:nvPr/>
        </p:nvSpPr>
        <p:spPr>
          <a:xfrm rot="10800000" flipV="1">
            <a:off x="581192" y="5556250"/>
            <a:ext cx="10188407" cy="759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R" dirty="0"/>
              <a:t>As you can see the prediction is really bad </a:t>
            </a:r>
          </a:p>
        </p:txBody>
      </p:sp>
    </p:spTree>
    <p:extLst>
      <p:ext uri="{BB962C8B-B14F-4D97-AF65-F5344CB8AC3E}">
        <p14:creationId xmlns:p14="http://schemas.microsoft.com/office/powerpoint/2010/main" val="1524936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7415C-4169-E14B-9073-B73A1850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FR" dirty="0"/>
              <a:t>Machine Learning : KNN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85A3E99-954B-4EBC-AD76-ACE0793D5C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3732600" cy="3633047"/>
          </a:xfrm>
        </p:spPr>
        <p:txBody>
          <a:bodyPr/>
          <a:lstStyle/>
          <a:p>
            <a:r>
              <a:rPr lang="en-US" dirty="0"/>
              <a:t>I’ve tried to optimize it while finding the best number of neighbors and to see the impact on the accuracy. </a:t>
            </a:r>
          </a:p>
          <a:p>
            <a:endParaRPr lang="en-US" dirty="0"/>
          </a:p>
          <a:p>
            <a:r>
              <a:rPr lang="en-US" dirty="0"/>
              <a:t>It seems it’s not this path we had to follow.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2DB7C45-0A0F-DC4E-91C8-BBAA379A8B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13793" y="2228003"/>
            <a:ext cx="7297014" cy="3633047"/>
          </a:xfrm>
          <a:noFill/>
        </p:spPr>
      </p:pic>
    </p:spTree>
    <p:extLst>
      <p:ext uri="{BB962C8B-B14F-4D97-AF65-F5344CB8AC3E}">
        <p14:creationId xmlns:p14="http://schemas.microsoft.com/office/powerpoint/2010/main" val="4194587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A9277-E2F2-8E45-BF28-B9AC75F3A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FR" dirty="0"/>
              <a:t>Machine Learning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EA38D55-219C-2445-AF34-88C356CF41C9}"/>
              </a:ext>
            </a:extLst>
          </p:cNvPr>
          <p:cNvSpPr txBox="1">
            <a:spLocks/>
          </p:cNvSpPr>
          <p:nvPr/>
        </p:nvSpPr>
        <p:spPr>
          <a:xfrm>
            <a:off x="581192" y="1840993"/>
            <a:ext cx="11029615" cy="1338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R" dirty="0"/>
              <a:t>So it leads me to create a new target : User_Canna. If a person has ever taken this drug one time, he will be categorized as an User. If not he’ll be a Not User </a:t>
            </a:r>
          </a:p>
        </p:txBody>
      </p:sp>
      <p:pic>
        <p:nvPicPr>
          <p:cNvPr id="10" name="Content Placeholder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AC8EDD7-C77B-9846-A3ED-91B6B858C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857" y="3734912"/>
            <a:ext cx="11029950" cy="2814266"/>
          </a:xfrm>
        </p:spPr>
      </p:pic>
    </p:spTree>
    <p:extLst>
      <p:ext uri="{BB962C8B-B14F-4D97-AF65-F5344CB8AC3E}">
        <p14:creationId xmlns:p14="http://schemas.microsoft.com/office/powerpoint/2010/main" val="1905357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77CCA-A0C1-E741-A84A-33EB2F806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Machine Learning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E6C4E6C-2DB4-2E42-9A7C-195BDA6AA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858" y="3298624"/>
            <a:ext cx="11029950" cy="2857220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81A0D8-5502-F149-A9C4-C5D47AE96F82}"/>
              </a:ext>
            </a:extLst>
          </p:cNvPr>
          <p:cNvSpPr txBox="1">
            <a:spLocks/>
          </p:cNvSpPr>
          <p:nvPr/>
        </p:nvSpPr>
        <p:spPr>
          <a:xfrm>
            <a:off x="581192" y="1840993"/>
            <a:ext cx="11029615" cy="1338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R" dirty="0"/>
              <a:t>I decided to scalle the features too and </a:t>
            </a:r>
            <a:r>
              <a:rPr lang="en-GB" dirty="0"/>
              <a:t>I</a:t>
            </a:r>
            <a:r>
              <a:rPr lang="en-FR" dirty="0"/>
              <a:t> split again my dataset with my new target and my scaled features </a:t>
            </a:r>
          </a:p>
        </p:txBody>
      </p:sp>
    </p:spTree>
    <p:extLst>
      <p:ext uri="{BB962C8B-B14F-4D97-AF65-F5344CB8AC3E}">
        <p14:creationId xmlns:p14="http://schemas.microsoft.com/office/powerpoint/2010/main" val="2139872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F512A-C8AD-C84F-9DCA-0B491800F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Machine Learning : The models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A6D4D12-BCC2-974E-AD31-64F90BF7F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044" y="2778041"/>
            <a:ext cx="5815828" cy="131642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CFC6C7-9E07-7E4B-9BDD-1DD77F163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690" y="2778041"/>
            <a:ext cx="5074541" cy="1297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984121-1205-894F-B29D-42DED7E69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44" y="4393023"/>
            <a:ext cx="5977224" cy="1245603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D6533C82-59B5-5243-B5BC-018326D02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690" y="4408802"/>
            <a:ext cx="5074540" cy="1030543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CA42B33-FF0E-BF47-82E5-94712F387C48}"/>
              </a:ext>
            </a:extLst>
          </p:cNvPr>
          <p:cNvSpPr txBox="1">
            <a:spLocks/>
          </p:cNvSpPr>
          <p:nvPr/>
        </p:nvSpPr>
        <p:spPr>
          <a:xfrm>
            <a:off x="581192" y="1840993"/>
            <a:ext cx="11029615" cy="937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So </a:t>
            </a:r>
            <a:r>
              <a:rPr lang="fr-FR" dirty="0" err="1"/>
              <a:t>here</a:t>
            </a:r>
            <a:r>
              <a:rPr lang="fr-FR" dirty="0"/>
              <a:t> are the 4 model I chose: KNN , 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, Gradient </a:t>
            </a:r>
            <a:r>
              <a:rPr lang="fr-FR" dirty="0" err="1"/>
              <a:t>Boosting</a:t>
            </a:r>
            <a:r>
              <a:rPr lang="fr-FR" dirty="0"/>
              <a:t> and </a:t>
            </a:r>
            <a:r>
              <a:rPr lang="fr-FR" dirty="0" err="1"/>
              <a:t>Random</a:t>
            </a:r>
            <a:r>
              <a:rPr lang="fr-FR" dirty="0"/>
              <a:t> Forest</a:t>
            </a:r>
            <a:endParaRPr lang="en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F86306-0B64-EA47-B414-079BB8694997}"/>
              </a:ext>
            </a:extLst>
          </p:cNvPr>
          <p:cNvSpPr/>
          <p:nvPr/>
        </p:nvSpPr>
        <p:spPr>
          <a:xfrm>
            <a:off x="593044" y="3816097"/>
            <a:ext cx="3442508" cy="25950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4CCA62-BD9E-BB44-A2CE-7DB603EF9E71}"/>
              </a:ext>
            </a:extLst>
          </p:cNvPr>
          <p:cNvSpPr/>
          <p:nvPr/>
        </p:nvSpPr>
        <p:spPr>
          <a:xfrm>
            <a:off x="6570268" y="3812692"/>
            <a:ext cx="3442508" cy="25950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D98B12-ECB9-434D-975E-D9E1AB2C7E78}"/>
              </a:ext>
            </a:extLst>
          </p:cNvPr>
          <p:cNvSpPr/>
          <p:nvPr/>
        </p:nvSpPr>
        <p:spPr>
          <a:xfrm>
            <a:off x="677616" y="5379120"/>
            <a:ext cx="3442508" cy="25950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8B2C4B-47C4-0E4E-8DC7-F4713B880AC1}"/>
              </a:ext>
            </a:extLst>
          </p:cNvPr>
          <p:cNvSpPr/>
          <p:nvPr/>
        </p:nvSpPr>
        <p:spPr>
          <a:xfrm>
            <a:off x="6840690" y="5274498"/>
            <a:ext cx="3442508" cy="25950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115806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3EEB803-75E4-4848-9F16-7FAC9775B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 dirty="0"/>
              <a:t>Machine Learning : Comparing the models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15E66-30C0-3649-87EA-E16AAFBC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888194"/>
            <a:ext cx="11029615" cy="3143440"/>
          </a:xfrm>
          <a:prstGeom prst="rect">
            <a:avLst/>
          </a:prstGeom>
          <a:noFill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8F8A1A-72C4-C44E-916B-08CA9B3E5EC8}"/>
              </a:ext>
            </a:extLst>
          </p:cNvPr>
          <p:cNvSpPr txBox="1">
            <a:spLocks/>
          </p:cNvSpPr>
          <p:nvPr/>
        </p:nvSpPr>
        <p:spPr>
          <a:xfrm>
            <a:off x="581192" y="1840993"/>
            <a:ext cx="11029615" cy="937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the performances of the four </a:t>
            </a:r>
            <a:r>
              <a:rPr lang="fr-FR" dirty="0" err="1"/>
              <a:t>previous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on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.</a:t>
            </a:r>
          </a:p>
          <a:p>
            <a:r>
              <a:rPr lang="fr-FR" dirty="0" err="1"/>
              <a:t>Random</a:t>
            </a:r>
            <a:r>
              <a:rPr lang="fr-FR" dirty="0"/>
              <a:t> Forrest </a:t>
            </a:r>
            <a:r>
              <a:rPr lang="fr-FR" dirty="0" err="1"/>
              <a:t>seems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efficient </a:t>
            </a:r>
            <a:r>
              <a:rPr lang="fr-FR" dirty="0" err="1"/>
              <a:t>here</a:t>
            </a:r>
            <a:r>
              <a:rPr lang="fr-FR" dirty="0"/>
              <a:t>.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257140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1640-9058-8146-A9BC-B742E1C80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Machine Learning : Improving Random Forest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EED0E-23E3-8C47-AA8D-554B86514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77081"/>
            <a:ext cx="11029615" cy="1551920"/>
          </a:xfrm>
        </p:spPr>
        <p:txBody>
          <a:bodyPr/>
          <a:lstStyle/>
          <a:p>
            <a:r>
              <a:rPr lang="en-GB" dirty="0"/>
              <a:t>T</a:t>
            </a:r>
            <a:r>
              <a:rPr lang="en-FR" dirty="0"/>
              <a:t>o improve my model </a:t>
            </a:r>
            <a:r>
              <a:rPr lang="en-GB" dirty="0"/>
              <a:t>I</a:t>
            </a:r>
            <a:r>
              <a:rPr lang="en-FR" dirty="0"/>
              <a:t> think of using a grid search in order to tune the hyperparameters to have a better accuracy and precision.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CA92A5-EFDB-3348-BCA2-EBE014615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0" y="3429000"/>
            <a:ext cx="11029615" cy="22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58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CA4F056-DECA-4FC7-BDFD-5835A2099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FR" dirty="0"/>
              <a:t>Machine Learning : Improving Random Forest 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D1E8121-8324-4672-A3EB-17BEEC3A69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/>
          <a:lstStyle/>
          <a:p>
            <a:r>
              <a:rPr lang="en-US" dirty="0"/>
              <a:t>Here are the best hyperparameters for the Random Forest :</a:t>
            </a:r>
          </a:p>
          <a:p>
            <a:r>
              <a:rPr lang="en-GB" dirty="0"/>
              <a:t>Best estimator: 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RandomForestClassifier</a:t>
            </a:r>
            <a:r>
              <a:rPr lang="en-GB" dirty="0"/>
              <a:t>(criterion='entropy’, 	</a:t>
            </a:r>
            <a:r>
              <a:rPr lang="en-GB" dirty="0" err="1"/>
              <a:t>max_depth</a:t>
            </a:r>
            <a:r>
              <a:rPr lang="en-GB" dirty="0"/>
              <a:t>=11, </a:t>
            </a:r>
            <a:r>
              <a:rPr lang="en-GB" dirty="0" err="1"/>
              <a:t>max_features</a:t>
            </a:r>
            <a:r>
              <a:rPr lang="en-GB" dirty="0"/>
              <a:t>='sqrt’, 	</a:t>
            </a:r>
            <a:r>
              <a:rPr lang="en-GB" dirty="0" err="1"/>
              <a:t>oob_score</a:t>
            </a:r>
            <a:r>
              <a:rPr lang="en-GB" dirty="0"/>
              <a:t>=True)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E3E2C2A-ED2B-874E-BFCC-4E7FCB4E50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420" y="1909463"/>
            <a:ext cx="5546380" cy="4367774"/>
          </a:xfrm>
          <a:noFill/>
        </p:spPr>
      </p:pic>
    </p:spTree>
    <p:extLst>
      <p:ext uri="{BB962C8B-B14F-4D97-AF65-F5344CB8AC3E}">
        <p14:creationId xmlns:p14="http://schemas.microsoft.com/office/powerpoint/2010/main" val="1998442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5C7C8-3854-E34D-BDC0-D18FFE809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FR" dirty="0"/>
              <a:t>The Dataset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369F6FA-B2BE-4F44-8EC2-B5EF9B0EE3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39777" y="2228003"/>
            <a:ext cx="6128906" cy="2574140"/>
          </a:xfrm>
          <a:noFill/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BFF44E2-80C3-634A-B64A-BA038E0B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777" y="4802143"/>
            <a:ext cx="6128906" cy="144099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A238EF-A266-5B4D-853D-2A75EB1B0B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610094"/>
            <a:ext cx="5058584" cy="363304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 By using </a:t>
            </a:r>
            <a:r>
              <a:rPr lang="en-US" dirty="0" err="1"/>
              <a:t>read_csv</a:t>
            </a:r>
            <a:r>
              <a:rPr lang="en-US" dirty="0"/>
              <a:t> method from Pandas package, I’ve been able to load the dataset and to have a quick look on it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Here we also have its shape and a view on the columns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17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105F9-3876-7945-8335-039EE0630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FR" dirty="0"/>
              <a:t>Machine Learning : Improving Random Forest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AB912-EE55-D54F-BAFF-268C1B2A6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3" y="2953137"/>
            <a:ext cx="11029615" cy="3143440"/>
          </a:xfrm>
          <a:prstGeom prst="rect">
            <a:avLst/>
          </a:prstGeom>
          <a:noFill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B04D37-B7A5-6E41-80D5-01969DA1E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77081"/>
            <a:ext cx="11029615" cy="1013800"/>
          </a:xfrm>
        </p:spPr>
        <p:txBody>
          <a:bodyPr/>
          <a:lstStyle/>
          <a:p>
            <a:r>
              <a:rPr lang="fr-FR" dirty="0"/>
              <a:t>Comparaison </a:t>
            </a:r>
            <a:r>
              <a:rPr lang="fr-FR" dirty="0" err="1"/>
              <a:t>between</a:t>
            </a:r>
            <a:r>
              <a:rPr lang="fr-FR" dirty="0"/>
              <a:t> the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of </a:t>
            </a:r>
            <a:r>
              <a:rPr lang="fr-FR" dirty="0" err="1"/>
              <a:t>Random</a:t>
            </a:r>
            <a:r>
              <a:rPr lang="fr-FR" dirty="0"/>
              <a:t> Forest.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there’s</a:t>
            </a:r>
            <a:r>
              <a:rPr lang="fr-FR" dirty="0"/>
              <a:t> a </a:t>
            </a:r>
            <a:r>
              <a:rPr lang="fr-FR" dirty="0" err="1"/>
              <a:t>little</a:t>
            </a:r>
            <a:r>
              <a:rPr lang="fr-FR" dirty="0"/>
              <a:t> </a:t>
            </a:r>
            <a:r>
              <a:rPr lang="fr-FR" dirty="0" err="1"/>
              <a:t>improvment</a:t>
            </a:r>
            <a:r>
              <a:rPr lang="fr-FR" dirty="0"/>
              <a:t>: 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4263954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486F-009A-1C4D-B584-650D08DFF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The Flask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23FD6-69CF-5D4C-9D8A-E22FB5DFC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12670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E1F43DC-EA07-4DED-9A35-C93903121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C994BBC-B6EB-4B48-A4E3-71C2BA9FD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 To have a better overview on the statistics we can use the method describe describe.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B1729D99-2264-0442-9935-13A204AA92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417" y="3041384"/>
            <a:ext cx="5422392" cy="2006284"/>
          </a:xfrm>
          <a:noFill/>
        </p:spPr>
      </p:pic>
    </p:spTree>
    <p:extLst>
      <p:ext uri="{BB962C8B-B14F-4D97-AF65-F5344CB8AC3E}">
        <p14:creationId xmlns:p14="http://schemas.microsoft.com/office/powerpoint/2010/main" val="3049256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2F514-FFD5-5B4E-92AF-709ACEB7D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Let’s discuss about the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7076A-D037-D549-97F5-36584F4622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FR" dirty="0"/>
              <a:t>The 12 first variables are the inputs. An respondent is defined by its age, gender, education level, his current residence country and its ethnicity. </a:t>
            </a:r>
          </a:p>
          <a:p>
            <a:r>
              <a:rPr lang="en-FR" dirty="0"/>
              <a:t>We also have personnality scores : Nscore (</a:t>
            </a:r>
            <a:r>
              <a:rPr lang="en-GB" dirty="0"/>
              <a:t>Neuroticism), </a:t>
            </a:r>
            <a:r>
              <a:rPr lang="en-GB" dirty="0" err="1"/>
              <a:t>Escore</a:t>
            </a:r>
            <a:r>
              <a:rPr lang="en-GB" dirty="0"/>
              <a:t>(Extraversion), </a:t>
            </a:r>
            <a:r>
              <a:rPr lang="en-GB" dirty="0" err="1"/>
              <a:t>Oscore</a:t>
            </a:r>
            <a:r>
              <a:rPr lang="en-GB" dirty="0"/>
              <a:t>(Openness to experience), </a:t>
            </a:r>
            <a:r>
              <a:rPr lang="en-GB" dirty="0" err="1"/>
              <a:t>Ascore</a:t>
            </a:r>
            <a:r>
              <a:rPr lang="en-GB" dirty="0"/>
              <a:t> (Agreeableness), </a:t>
            </a:r>
            <a:r>
              <a:rPr lang="en-GB" dirty="0" err="1"/>
              <a:t>Cscore</a:t>
            </a:r>
            <a:r>
              <a:rPr lang="en-GB" dirty="0"/>
              <a:t>(Conscientiousness), Impulsive(measuring impulsiveness) and SS (sensation seeing).</a:t>
            </a:r>
          </a:p>
          <a:p>
            <a:r>
              <a:rPr lang="en-GB" dirty="0"/>
              <a:t>All the inputs are categorical but can be considered as real valued after quantification</a:t>
            </a:r>
            <a:endParaRPr lang="en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A0BC3-AA8A-6545-8017-C31FE8257F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FR" dirty="0"/>
              <a:t>Here are the meaning for the drugs : </a:t>
            </a:r>
          </a:p>
          <a:p>
            <a:pPr marL="0" indent="0">
              <a:buNone/>
            </a:pPr>
            <a:r>
              <a:rPr lang="en-FR" dirty="0"/>
              <a:t>-</a:t>
            </a:r>
            <a:r>
              <a:rPr lang="en-GB" dirty="0"/>
              <a:t>CLO : Never Used </a:t>
            </a:r>
          </a:p>
          <a:p>
            <a:pPr marL="0" indent="0">
              <a:buNone/>
            </a:pPr>
            <a:r>
              <a:rPr lang="en-GB" dirty="0"/>
              <a:t>-CL1 : Used over a Decade Ago </a:t>
            </a:r>
          </a:p>
          <a:p>
            <a:pPr marL="0" indent="0">
              <a:buNone/>
            </a:pPr>
            <a:r>
              <a:rPr lang="en-GB" dirty="0"/>
              <a:t>-CL2 : Used in Last Decade </a:t>
            </a:r>
          </a:p>
          <a:p>
            <a:pPr marL="0" indent="0">
              <a:buNone/>
            </a:pPr>
            <a:r>
              <a:rPr lang="en-GB" dirty="0"/>
              <a:t>-CL3 : Used in Last Year </a:t>
            </a:r>
          </a:p>
          <a:p>
            <a:pPr marL="0" indent="0">
              <a:buNone/>
            </a:pPr>
            <a:r>
              <a:rPr lang="en-GB" dirty="0"/>
              <a:t>-CL4 : Used in Last Month</a:t>
            </a:r>
          </a:p>
          <a:p>
            <a:pPr marL="0" indent="0">
              <a:buNone/>
            </a:pPr>
            <a:r>
              <a:rPr lang="en-GB" dirty="0"/>
              <a:t>-CL5 : Used in Last Week </a:t>
            </a:r>
          </a:p>
          <a:p>
            <a:pPr marL="0" indent="0">
              <a:buNone/>
            </a:pPr>
            <a:r>
              <a:rPr lang="en-GB" dirty="0"/>
              <a:t>-CL6 : Used in Last Day 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781482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1DE62-3AF6-3F4A-9A63-46199BFB8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Let’s discuss about the variables : 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E90A9-B1B4-FD4D-ADF6-367828094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301155"/>
            <a:ext cx="3393399" cy="3633047"/>
          </a:xfrm>
        </p:spPr>
        <p:txBody>
          <a:bodyPr>
            <a:normAutofit/>
          </a:bodyPr>
          <a:lstStyle/>
          <a:p>
            <a:r>
              <a:rPr lang="en-GB" u="sng" dirty="0"/>
              <a:t>Age</a:t>
            </a:r>
            <a:r>
              <a:rPr lang="en-GB" dirty="0"/>
              <a:t> : Age </a:t>
            </a:r>
            <a:r>
              <a:rPr lang="en-GB" dirty="0" err="1"/>
              <a:t>categrory</a:t>
            </a:r>
            <a:r>
              <a:rPr lang="en-GB" dirty="0"/>
              <a:t> of the of </a:t>
            </a:r>
            <a:r>
              <a:rPr lang="en-GB" dirty="0" err="1"/>
              <a:t>paticipants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	- -0.95197 18-24 </a:t>
            </a:r>
            <a:r>
              <a:rPr lang="en-GB" dirty="0" err="1"/>
              <a:t>yo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- -0.07854 25-34 </a:t>
            </a:r>
            <a:r>
              <a:rPr lang="en-GB" dirty="0" err="1"/>
              <a:t>yo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-0.49788 35-44 </a:t>
            </a:r>
            <a:r>
              <a:rPr lang="en-GB" dirty="0" err="1"/>
              <a:t>yo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-1.09449 45-54 </a:t>
            </a:r>
            <a:r>
              <a:rPr lang="en-GB" dirty="0" err="1"/>
              <a:t>yo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-1.82213 55-64 </a:t>
            </a:r>
            <a:r>
              <a:rPr lang="en-GB" dirty="0" err="1"/>
              <a:t>yo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-2.59171 65+ </a:t>
            </a:r>
            <a:r>
              <a:rPr lang="en-GB" dirty="0" err="1"/>
              <a:t>yo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69CBBE-AA47-CD42-8627-8B708B6F3E1B}"/>
              </a:ext>
            </a:extLst>
          </p:cNvPr>
          <p:cNvSpPr txBox="1">
            <a:spLocks/>
          </p:cNvSpPr>
          <p:nvPr/>
        </p:nvSpPr>
        <p:spPr>
          <a:xfrm>
            <a:off x="6278880" y="2301154"/>
            <a:ext cx="5331927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u="sng" dirty="0" err="1"/>
              <a:t>Eduaction</a:t>
            </a:r>
            <a:r>
              <a:rPr lang="en-GB" dirty="0"/>
              <a:t> : Level of education : </a:t>
            </a:r>
          </a:p>
          <a:p>
            <a:pPr marL="0" indent="0">
              <a:buNone/>
            </a:pPr>
            <a:r>
              <a:rPr lang="en-GB" dirty="0"/>
              <a:t>        -2.43591 Left school before 16</a:t>
            </a:r>
          </a:p>
          <a:p>
            <a:pPr marL="0" indent="0">
              <a:buNone/>
            </a:pPr>
            <a:r>
              <a:rPr lang="en-GB" dirty="0"/>
              <a:t>        -1.73790 Left school at 16 years </a:t>
            </a:r>
          </a:p>
          <a:p>
            <a:pPr marL="0" indent="0">
              <a:buNone/>
            </a:pPr>
            <a:r>
              <a:rPr lang="en-GB" dirty="0"/>
              <a:t>        -1.43719 Left school at 17 years </a:t>
            </a:r>
          </a:p>
          <a:p>
            <a:pPr marL="0" indent="0">
              <a:buNone/>
            </a:pPr>
            <a:r>
              <a:rPr lang="en-GB" dirty="0"/>
              <a:t>        -1.22751 Left school at 18 years </a:t>
            </a:r>
          </a:p>
          <a:p>
            <a:pPr marL="0" indent="0">
              <a:buNone/>
            </a:pPr>
            <a:r>
              <a:rPr lang="en-GB" dirty="0"/>
              <a:t>        -0.61113 Some college or university, no certificate or degree</a:t>
            </a:r>
          </a:p>
          <a:p>
            <a:pPr marL="0" indent="0">
              <a:buNone/>
            </a:pPr>
            <a:r>
              <a:rPr lang="en-GB" dirty="0"/>
              <a:t>        -0.05921 Professional certificate/ diploma </a:t>
            </a:r>
          </a:p>
          <a:p>
            <a:pPr marL="0" indent="0">
              <a:buNone/>
            </a:pPr>
            <a:r>
              <a:rPr lang="en-GB" dirty="0"/>
              <a:t>        -0.45468 University degree </a:t>
            </a:r>
          </a:p>
          <a:p>
            <a:pPr marL="0" indent="0">
              <a:buNone/>
            </a:pPr>
            <a:r>
              <a:rPr lang="en-GB" dirty="0"/>
              <a:t>        -1.16365 Masters degree </a:t>
            </a:r>
          </a:p>
          <a:p>
            <a:pPr marL="0" indent="0">
              <a:buNone/>
            </a:pPr>
            <a:r>
              <a:rPr lang="en-GB" dirty="0"/>
              <a:t>        -1.98437 Doctorate degree</a:t>
            </a:r>
            <a:endParaRPr lang="en-FR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C4C5544-F49F-6E45-A596-A3AEAB489A3C}"/>
              </a:ext>
            </a:extLst>
          </p:cNvPr>
          <p:cNvSpPr txBox="1">
            <a:spLocks/>
          </p:cNvSpPr>
          <p:nvPr/>
        </p:nvSpPr>
        <p:spPr>
          <a:xfrm>
            <a:off x="3974592" y="2496397"/>
            <a:ext cx="3783544" cy="1142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u="sng" dirty="0"/>
              <a:t>Gender: </a:t>
            </a:r>
          </a:p>
          <a:p>
            <a:pPr marL="0" indent="0">
              <a:buNone/>
            </a:pPr>
            <a:r>
              <a:rPr lang="en-GB" dirty="0"/>
              <a:t>	- 0.48246  Female </a:t>
            </a:r>
          </a:p>
          <a:p>
            <a:pPr marL="0" indent="0">
              <a:buNone/>
            </a:pPr>
            <a:r>
              <a:rPr lang="en-GB" dirty="0"/>
              <a:t>	- 0.48246 -&gt; Male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4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20852-EEB4-D242-93EC-31600CFE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Let’s discuss about the variables : 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C150E-3ACD-6B42-A0C6-F8F3E46198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610" y="2212678"/>
            <a:ext cx="5422390" cy="3633047"/>
          </a:xfrm>
        </p:spPr>
        <p:txBody>
          <a:bodyPr/>
          <a:lstStyle/>
          <a:p>
            <a:r>
              <a:rPr lang="en-GB" dirty="0"/>
              <a:t>- Ethnicity : ethnicity of participants:</a:t>
            </a:r>
          </a:p>
          <a:p>
            <a:pPr marL="0" indent="0">
              <a:buNone/>
            </a:pPr>
            <a:r>
              <a:rPr lang="en-GB" dirty="0"/>
              <a:t>        -0.50212 Asian </a:t>
            </a:r>
          </a:p>
          <a:p>
            <a:pPr marL="0" indent="0">
              <a:buNone/>
            </a:pPr>
            <a:r>
              <a:rPr lang="en-GB" dirty="0"/>
              <a:t>        -1.10702 Black </a:t>
            </a:r>
          </a:p>
          <a:p>
            <a:pPr marL="0" indent="0">
              <a:buNone/>
            </a:pPr>
            <a:r>
              <a:rPr lang="en-GB" dirty="0"/>
              <a:t>        -1.90725 Mixed-Black/Asian </a:t>
            </a:r>
          </a:p>
          <a:p>
            <a:pPr marL="0" indent="0">
              <a:buNone/>
            </a:pPr>
            <a:r>
              <a:rPr lang="en-GB" dirty="0"/>
              <a:t>        -0.12600 Mixed-White/Asian </a:t>
            </a:r>
          </a:p>
          <a:p>
            <a:pPr marL="0" indent="0">
              <a:buNone/>
            </a:pPr>
            <a:r>
              <a:rPr lang="en-GB" dirty="0"/>
              <a:t>        -0.22166 Mixed-White/Black </a:t>
            </a:r>
          </a:p>
          <a:p>
            <a:pPr marL="0" indent="0">
              <a:buNone/>
            </a:pPr>
            <a:r>
              <a:rPr lang="en-GB" dirty="0"/>
              <a:t>        -0.11440 Other </a:t>
            </a:r>
          </a:p>
          <a:p>
            <a:pPr marL="0" indent="0">
              <a:buNone/>
            </a:pPr>
            <a:r>
              <a:rPr lang="en-GB" dirty="0"/>
              <a:t>        -0.31685 White</a:t>
            </a:r>
            <a:endParaRPr lang="en-F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FAE3C2-96C2-DF44-AF02-799173EA6382}"/>
              </a:ext>
            </a:extLst>
          </p:cNvPr>
          <p:cNvSpPr txBox="1">
            <a:spLocks/>
          </p:cNvSpPr>
          <p:nvPr/>
        </p:nvSpPr>
        <p:spPr>
          <a:xfrm>
            <a:off x="7202913" y="2212678"/>
            <a:ext cx="3393399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Country: current residence country :</a:t>
            </a:r>
          </a:p>
          <a:p>
            <a:pPr marL="0" indent="0">
              <a:buNone/>
            </a:pPr>
            <a:r>
              <a:rPr lang="en-GB" dirty="0"/>
              <a:t>        -0.09765 Australia </a:t>
            </a:r>
          </a:p>
          <a:p>
            <a:pPr marL="0" indent="0">
              <a:buNone/>
            </a:pPr>
            <a:r>
              <a:rPr lang="en-GB" dirty="0"/>
              <a:t>        -0.24923 Canada </a:t>
            </a:r>
          </a:p>
          <a:p>
            <a:pPr marL="0" indent="0">
              <a:buNone/>
            </a:pPr>
            <a:r>
              <a:rPr lang="en-GB" dirty="0"/>
              <a:t>        -0.46841 New Zealand </a:t>
            </a:r>
          </a:p>
          <a:p>
            <a:pPr marL="0" indent="0">
              <a:buNone/>
            </a:pPr>
            <a:r>
              <a:rPr lang="en-GB" dirty="0"/>
              <a:t>        -0.28519 Other </a:t>
            </a:r>
          </a:p>
          <a:p>
            <a:pPr marL="0" indent="0">
              <a:buNone/>
            </a:pPr>
            <a:r>
              <a:rPr lang="en-GB" dirty="0"/>
              <a:t>        -0.21128 Republic of Ireland </a:t>
            </a:r>
          </a:p>
          <a:p>
            <a:pPr marL="0" indent="0">
              <a:buNone/>
            </a:pPr>
            <a:r>
              <a:rPr lang="en-GB" dirty="0"/>
              <a:t>        -0.96082 UK </a:t>
            </a:r>
          </a:p>
          <a:p>
            <a:pPr marL="0" indent="0">
              <a:buNone/>
            </a:pPr>
            <a:r>
              <a:rPr lang="en-GB" dirty="0"/>
              <a:t>        -0.57009 USA 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375516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F02B1-1BAA-044C-87BA-D553E7CD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The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388B3-95A9-1946-BA62-D1A826A818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FR" dirty="0"/>
              <a:t>Then we want to check the types of the variables and if there’s any missing values.</a:t>
            </a:r>
          </a:p>
          <a:p>
            <a:r>
              <a:rPr lang="en-FR" dirty="0"/>
              <a:t>Object type columns are catrgorized drugs</a:t>
            </a:r>
          </a:p>
          <a:p>
            <a:r>
              <a:rPr lang="en-FR" dirty="0"/>
              <a:t>We can also see that we have no missing values, so we don’t need to replace some missing ones.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DDB0416D-81A5-2E4B-92D5-602CAB1FD4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8608" y="2188953"/>
            <a:ext cx="4291584" cy="4669047"/>
          </a:xfr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DE810E3C-88A7-0A45-97CC-6C22B05AF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516" y="2184930"/>
            <a:ext cx="2408618" cy="459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0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D2FB2-B534-9E48-AC00-DCD0ECB0D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The variables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D399B-2B36-C946-8D04-C8C57C113D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8793" y="497730"/>
            <a:ext cx="11182014" cy="3633047"/>
          </a:xfrm>
        </p:spPr>
        <p:txBody>
          <a:bodyPr/>
          <a:lstStyle/>
          <a:p>
            <a:r>
              <a:rPr lang="en-FR" dirty="0"/>
              <a:t>Now if decided to transform some columns into categories to have a better visualization after. So I’ve definded which ones are categoricals or not :  </a:t>
            </a:r>
          </a:p>
        </p:txBody>
      </p:sp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D5992E1-BCF2-A443-860B-753531EC01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8791" y="2543946"/>
            <a:ext cx="9493450" cy="1723742"/>
          </a:xfr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036E59B-11AF-824F-90A4-D9BE59C0E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91" y="4756322"/>
            <a:ext cx="9202889" cy="154360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C84A4C6-8F7A-FE4B-8960-E184327A6712}"/>
              </a:ext>
            </a:extLst>
          </p:cNvPr>
          <p:cNvSpPr txBox="1">
            <a:spLocks/>
          </p:cNvSpPr>
          <p:nvPr/>
        </p:nvSpPr>
        <p:spPr>
          <a:xfrm>
            <a:off x="428791" y="2727232"/>
            <a:ext cx="11182014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R" dirty="0"/>
              <a:t>By unsing this ways we can transform all the categoricals variables :</a:t>
            </a:r>
          </a:p>
        </p:txBody>
      </p:sp>
    </p:spTree>
    <p:extLst>
      <p:ext uri="{BB962C8B-B14F-4D97-AF65-F5344CB8AC3E}">
        <p14:creationId xmlns:p14="http://schemas.microsoft.com/office/powerpoint/2010/main" val="396059598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83_TF45205285.potx" id="{479A3304-21F8-42B9-BD69-4443A22534E4}" vid="{805A9AE8-26D4-424F-A117-6F2AA6DDB54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7F0652-397B-4F71-B75E-207A80EB278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1346</Words>
  <Application>Microsoft Macintosh PowerPoint</Application>
  <PresentationFormat>Widescreen</PresentationFormat>
  <Paragraphs>144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Calibri</vt:lpstr>
      <vt:lpstr>Gill Sans MT</vt:lpstr>
      <vt:lpstr>Wingdings 2</vt:lpstr>
      <vt:lpstr>Dividende</vt:lpstr>
      <vt:lpstr>Python For Data Analysis Report</vt:lpstr>
      <vt:lpstr>InTroduction</vt:lpstr>
      <vt:lpstr>The Dataset</vt:lpstr>
      <vt:lpstr>The Dataset</vt:lpstr>
      <vt:lpstr>Let’s discuss about the variables</vt:lpstr>
      <vt:lpstr>Let’s discuss about the variables : meaning</vt:lpstr>
      <vt:lpstr>Let’s discuss about the variables : meaning</vt:lpstr>
      <vt:lpstr>The variables</vt:lpstr>
      <vt:lpstr>The variables </vt:lpstr>
      <vt:lpstr>Visualization : INputs</vt:lpstr>
      <vt:lpstr>Visualization : INputs</vt:lpstr>
      <vt:lpstr>Visualization : INputs</vt:lpstr>
      <vt:lpstr>Visualization : INputs</vt:lpstr>
      <vt:lpstr>Visualization : Drugs</vt:lpstr>
      <vt:lpstr>Visualization : Drugs</vt:lpstr>
      <vt:lpstr>PowerPoint Presentation</vt:lpstr>
      <vt:lpstr>PowerPoint Presentation</vt:lpstr>
      <vt:lpstr>PowerPoint Presentation</vt:lpstr>
      <vt:lpstr>Preprocessing</vt:lpstr>
      <vt:lpstr>Preprocessing</vt:lpstr>
      <vt:lpstr>Preprocessing</vt:lpstr>
      <vt:lpstr>Machine Learning : KNN</vt:lpstr>
      <vt:lpstr>Machine Learning : KNN</vt:lpstr>
      <vt:lpstr>Machine Learning </vt:lpstr>
      <vt:lpstr>Machine Learning</vt:lpstr>
      <vt:lpstr>Machine Learning : The models</vt:lpstr>
      <vt:lpstr>Machine Learning : Comparing the models </vt:lpstr>
      <vt:lpstr>Machine Learning : Improving Random Forest </vt:lpstr>
      <vt:lpstr>Machine Learning : Improving Random Forest </vt:lpstr>
      <vt:lpstr>Machine Learning : Improving Random Forest </vt:lpstr>
      <vt:lpstr>The Flask API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Analysis Report</dc:title>
  <dc:creator>VAREZ Arthur</dc:creator>
  <cp:lastModifiedBy>VAREZ Arthur</cp:lastModifiedBy>
  <cp:revision>1</cp:revision>
  <dcterms:created xsi:type="dcterms:W3CDTF">2021-01-10T00:29:58Z</dcterms:created>
  <dcterms:modified xsi:type="dcterms:W3CDTF">2021-01-10T00:32:20Z</dcterms:modified>
</cp:coreProperties>
</file>